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5" r:id="rId4"/>
  </p:sldMasterIdLst>
  <p:notesMasterIdLst>
    <p:notesMasterId r:id="rId29"/>
  </p:notesMasterIdLst>
  <p:handoutMasterIdLst>
    <p:handoutMasterId r:id="rId30"/>
  </p:handoutMasterIdLst>
  <p:sldIdLst>
    <p:sldId id="306" r:id="rId5"/>
    <p:sldId id="278" r:id="rId6"/>
    <p:sldId id="311" r:id="rId7"/>
    <p:sldId id="312" r:id="rId8"/>
    <p:sldId id="314" r:id="rId9"/>
    <p:sldId id="315" r:id="rId10"/>
    <p:sldId id="309" r:id="rId11"/>
    <p:sldId id="305" r:id="rId12"/>
    <p:sldId id="316" r:id="rId13"/>
    <p:sldId id="318" r:id="rId14"/>
    <p:sldId id="308" r:id="rId15"/>
    <p:sldId id="317" r:id="rId16"/>
    <p:sldId id="304" r:id="rId17"/>
    <p:sldId id="289" r:id="rId18"/>
    <p:sldId id="291" r:id="rId19"/>
    <p:sldId id="290" r:id="rId20"/>
    <p:sldId id="292" r:id="rId21"/>
    <p:sldId id="294" r:id="rId22"/>
    <p:sldId id="295" r:id="rId23"/>
    <p:sldId id="296" r:id="rId24"/>
    <p:sldId id="301" r:id="rId25"/>
    <p:sldId id="302" r:id="rId26"/>
    <p:sldId id="303" r:id="rId27"/>
    <p:sldId id="297" r:id="rId2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9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B872886-A805-4282-9838-4AC4B62AE3E0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2022-11-28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143E41-8FAC-495B-8904-B43B013F90A3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304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F58074-4682-466B-A162-E86DFAFBA49C}" type="datetime1">
              <a:rPr lang="ko-KR" altLang="en-US" smtClean="0"/>
              <a:pPr/>
              <a:t>2022-11-28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946CEE3-4835-4F73-BA0B-02C09C03871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950530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10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1526558147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11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461486971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12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3008463246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13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14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15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16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17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18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19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634386"/>
      </p:ext>
    </p:extLst>
  </p:cSld>
  <p:clrMapOvr>
    <a:masterClrMapping/>
  </p:clrMapOvr>
</p:notes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20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21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55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91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5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55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6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56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7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77086"/>
      </p:ext>
    </p:extLst>
  </p:cSld>
  <p:clrMapOvr>
    <a:masterClrMapping/>
  </p:clrMapOvr>
</p:notes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8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9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40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:/Users/khj67/AppData/Roaming/PolarisOffice/ETemp/9392_23518952/fImage6901390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5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C:/Users/khj67/AppData/Roaming/PolarisOffice/ETemp/9392_23518952/fImage690141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lvl="1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28600" lvl="2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28600" lvl="3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28600" lvl="4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lvl="1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28600" lvl="2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28600" lvl="3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28600" lvl="4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/Users/khj67/AppData/Roaming/PolarisOffice/ETemp/9392_23518952/fImage690139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3270" cy="685927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783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 b="1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lvl="1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28600" lvl="2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28600" lvl="3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28600" lvl="4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783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 b="1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lvl="1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28600" lvl="2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28600" lvl="3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28600" lvl="4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khj67/AppData/Roaming/PolarisOffice/ETemp/9392_23518952/fImage6901384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khj67/AppData/Roaming/PolarisOffice/ETemp/9392_23518952/fImage6901367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/Users/khj67/AppData/Roaming/PolarisOffice/ETemp/9392_23518952/fImage6901353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>
                <a:solidFill>
                  <a:schemeClr val="tx1"/>
                </a:solidFill>
              </a:defRPr>
            </a:lvl1pPr>
            <a:lvl2pPr marL="0" lvl="1" indent="0" latinLnBrk="0">
              <a:buFontTx/>
              <a:buNone/>
              <a:defRPr lang="en-GB" altLang="en-US" sz="2800">
                <a:solidFill>
                  <a:schemeClr val="tx1"/>
                </a:solidFill>
              </a:defRPr>
            </a:lvl2pPr>
            <a:lvl3pPr marL="0" lvl="2" indent="0" latinLnBrk="0">
              <a:buFontTx/>
              <a:buNone/>
              <a:defRPr lang="en-GB" altLang="en-US" sz="2400">
                <a:solidFill>
                  <a:schemeClr val="tx1"/>
                </a:solidFill>
              </a:defRPr>
            </a:lvl3pPr>
            <a:lvl4pPr marL="0" lvl="3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4pPr>
            <a:lvl5pPr marL="0" lvl="4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>
                <a:solidFill>
                  <a:schemeClr val="tx1"/>
                </a:solidFill>
              </a:defRPr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/Users/khj67/AppData/Roaming/PolarisOffice/ETemp/9392_23518952/fImage6901422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>
                <a:solidFill>
                  <a:schemeClr val="tx1"/>
                </a:solidFill>
              </a:defRPr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:/Users/khj67/AppData/Roaming/PolarisOffice/ETemp/9392_23518952/fImage6901407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5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 altLang="ko-KR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inbyun712.dothome.co.kr/aqua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309370" y="970156"/>
            <a:ext cx="9570720" cy="3158399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 fontScale="90000"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atinLnBrk="0">
              <a:lnSpc>
                <a:spcPct val="170000"/>
              </a:lnSpc>
            </a:pPr>
            <a:r>
              <a:rPr lang="ko-KR" altLang="en-US" sz="6000" b="1" kern="0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Spoqa Han Sans Neo Medium" charset="0"/>
                <a:ea typeface="Spoqa Han Sans Neo Medium" charset="0"/>
              </a:rPr>
              <a:t>롯</a:t>
            </a:r>
            <a:r>
              <a:rPr lang="ko-KR" altLang="en-US" sz="6000" b="1" kern="0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데월드</a:t>
            </a:r>
            <a:r>
              <a:rPr lang="ko-KR" altLang="en-US" sz="60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6000" b="1" kern="0" cap="all" dirty="0" err="1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아쿠아리움</a:t>
            </a:r>
            <a:r>
              <a:rPr lang="ko-KR" altLang="en-US" sz="6000" b="1" kern="0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6000" b="1" kern="0" cap="all" dirty="0" err="1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리뉴얼</a:t>
            </a:r>
            <a:r>
              <a:rPr lang="ko-KR" altLang="en-US" sz="6000" kern="0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/>
            </a:r>
            <a:br>
              <a:rPr lang="ko-KR" altLang="en-US" sz="6000" kern="0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</a:br>
            <a:r>
              <a:rPr lang="ko-KR" altLang="en-US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프로젝트 기반 </a:t>
            </a:r>
            <a:r>
              <a:rPr lang="ko-KR" altLang="en-US" sz="2200" b="1" kern="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프론트엔드</a:t>
            </a:r>
            <a:r>
              <a:rPr lang="en-US" altLang="ko-KR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(React &amp; </a:t>
            </a:r>
            <a:r>
              <a:rPr lang="en-US" altLang="ko-KR" sz="2200" b="1" kern="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Vue</a:t>
            </a:r>
            <a:r>
              <a:rPr lang="en-US" altLang="ko-KR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 </a:t>
            </a:r>
          </a:p>
          <a:p>
            <a:pPr latinLnBrk="0">
              <a:lnSpc>
                <a:spcPct val="170000"/>
              </a:lnSpc>
            </a:pPr>
            <a:r>
              <a:rPr lang="ko-KR" altLang="en-US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웹</a:t>
            </a:r>
            <a:r>
              <a:rPr lang="en-US" altLang="ko-KR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&amp;</a:t>
            </a:r>
            <a:r>
              <a:rPr lang="ko-KR" altLang="en-US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앱 </a:t>
            </a:r>
            <a:r>
              <a:rPr lang="en-US" altLang="ko-KR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SW</a:t>
            </a:r>
            <a:r>
              <a:rPr lang="ko-KR" altLang="en-US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개발자 양성 과정 </a:t>
            </a:r>
            <a:endParaRPr lang="ko-KR" altLang="en-US" sz="2200" b="1" kern="0" dirty="0">
              <a:solidFill>
                <a:schemeClr val="bg1"/>
              </a:solidFill>
              <a:latin typeface="Spoqa Han Sans Neo Medium" charset="0"/>
              <a:ea typeface="Spoqa Han Sans Neo Medium" charset="0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2496820" y="4537913"/>
            <a:ext cx="7198360" cy="12414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Arial"/>
              <a:buChar char="0"/>
              <a:defRPr lang="ko-KR" sz="28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defTabSz="914400" latinLnBrk="1">
              <a:buChar char="-"/>
              <a:defRPr lang="ko-KR" sz="2400" smtClean="0"/>
            </a:lvl2pPr>
            <a:lvl3pPr marL="1143000" lvl="2" indent="-228600" defTabSz="914400" latinLnBrk="1">
              <a:buChar char="0"/>
              <a:defRPr lang="ko-KR" sz="2000" smtClean="0"/>
            </a:lvl3pPr>
            <a:lvl4pPr marL="1600200" lvl="3" indent="-228600" defTabSz="914400" latinLnBrk="1">
              <a:buChar char="-"/>
              <a:defRPr lang="ko-KR" sz="1800" smtClean="0"/>
            </a:lvl4pPr>
            <a:lvl5pPr marL="2057400" lvl="4" indent="-228600" defTabSz="914400" latinLnBrk="1">
              <a:buChar char="-69"/>
              <a:defRPr lang="ko-KR" sz="1800" smtClean="0"/>
            </a:lvl5pPr>
          </a:lstStyle>
          <a:p>
            <a:pPr marL="0" indent="0" algn="ctr" rtl="0" latinLnBrk="0">
              <a:buFontTx/>
              <a:buNone/>
            </a:pPr>
            <a:r>
              <a:rPr lang="en-US" altLang="ko-KR" sz="1800" b="1" kern="0" cap="all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altLang="en-US" sz="1800" b="1" kern="0" cap="all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변진영</a:t>
            </a:r>
            <a:r>
              <a:rPr lang="ko-KR" altLang="en-US" sz="1800" b="1" kern="0" cap="all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1" kern="0" cap="all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endParaRPr lang="ko-KR" altLang="en-US" b="1" kern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36600" y="422275"/>
            <a:ext cx="2705100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2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페이퍼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프로토타입</a:t>
            </a:r>
            <a:endParaRPr lang="ko-KR" altLang="en-US" sz="2000" b="1" dirty="0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0600"/>
            <a:ext cx="2316163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920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페이퍼 </a:t>
            </a:r>
            <a:r>
              <a:rPr lang="ko-KR" altLang="en-US" sz="1800" b="1" cap="all" dirty="0" err="1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프로토</a:t>
            </a:r>
            <a:r>
              <a:rPr lang="ko-KR" altLang="en-US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타입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8187" y="1389062"/>
            <a:ext cx="2867025" cy="38226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1800" y="1955800"/>
            <a:ext cx="2895602" cy="3860802"/>
          </a:xfrm>
          <a:prstGeom prst="rect">
            <a:avLst/>
          </a:prstGeom>
        </p:spPr>
      </p:pic>
      <p:pic>
        <p:nvPicPr>
          <p:cNvPr id="12" name="그림 11" descr="C:/Users/khj67/AppData/Roaming/PolarisOffice/ETemp/10500_16642896/image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2780" y="1181100"/>
            <a:ext cx="1298375" cy="448945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286" y="1181100"/>
            <a:ext cx="1571293" cy="4489450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6514245" y="2959331"/>
            <a:ext cx="443508" cy="157941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86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76614" y="422275"/>
            <a:ext cx="2205345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3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마크업</a:t>
            </a:r>
            <a:endParaRPr lang="ko-KR" altLang="en-US" sz="2000" b="1" dirty="0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0600"/>
            <a:ext cx="1059211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1861186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INDEX 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페이지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8" name="그림 7" descr="C:/Users/khj67/AppData/Roaming/PolarisOffice/ETemp/10500_16642896/image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007" y="1606550"/>
            <a:ext cx="1298375" cy="44894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340607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Java Script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2162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HTML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88137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CSS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450" y="801687"/>
            <a:ext cx="1606537" cy="54496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99" y="710355"/>
            <a:ext cx="1741790" cy="60563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27" y="973798"/>
            <a:ext cx="2735745" cy="5105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293" y="1931987"/>
            <a:ext cx="2756817" cy="46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1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4" y="993775"/>
            <a:ext cx="2147941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b="1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Sub</a:t>
            </a:r>
            <a:r>
              <a:rPr lang="en-US" altLang="ko-KR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페이지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13515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Java Script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82731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HTML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5036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CSS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56" y="1606550"/>
            <a:ext cx="1571293" cy="448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618" y="825500"/>
            <a:ext cx="1514686" cy="5115639"/>
          </a:xfrm>
          <a:prstGeom prst="rect">
            <a:avLst/>
          </a:prstGeom>
        </p:spPr>
      </p:pic>
      <p:sp>
        <p:nvSpPr>
          <p:cNvPr id="14" name="제목 1"/>
          <p:cNvSpPr txBox="1">
            <a:spLocks noGrp="1"/>
          </p:cNvSpPr>
          <p:nvPr>
            <p:ph type="title"/>
          </p:nvPr>
        </p:nvSpPr>
        <p:spPr>
          <a:xfrm>
            <a:off x="776614" y="422275"/>
            <a:ext cx="2205345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3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마크업</a:t>
            </a:r>
            <a:endParaRPr lang="ko-KR" altLang="en-US" sz="2000" b="1" dirty="0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869950" y="990600"/>
            <a:ext cx="1059211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53" y="801687"/>
            <a:ext cx="3013289" cy="5105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04" y="801687"/>
            <a:ext cx="2941562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88722" y="422275"/>
            <a:ext cx="2393237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4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인터랙션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구상</a:t>
            </a: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0600"/>
            <a:ext cx="1863725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1131561"/>
            <a:ext cx="3550920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스크롤 이동 </a:t>
            </a:r>
            <a:r>
              <a:rPr lang="en-US" altLang="ko-KR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Sticky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nav</a:t>
            </a:r>
            <a:endParaRPr lang="ko-KR" altLang="en-US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" name="그림 27" descr="C:/Users/khj67/AppData/Roaming/PolarisOffice/ETemp/10500_16642896/fImage42615466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530" y="1931035"/>
            <a:ext cx="4959350" cy="3251835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2721078"/>
            <a:ext cx="5219700" cy="496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3529" y="1510973"/>
            <a:ext cx="16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[ Java Script ]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89043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Hover</a:t>
            </a: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10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1935480"/>
            <a:ext cx="3087370" cy="1541780"/>
          </a:xfrm>
          <a:prstGeom prst="rect">
            <a:avLst/>
          </a:prstGeom>
          <a:noFill/>
        </p:spPr>
      </p:pic>
      <p:pic>
        <p:nvPicPr>
          <p:cNvPr id="14" name="그림 10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25" y="3937000"/>
            <a:ext cx="3561080" cy="2312035"/>
          </a:xfrm>
          <a:prstGeom prst="rect">
            <a:avLst/>
          </a:prstGeom>
          <a:noFill/>
        </p:spPr>
      </p:pic>
      <p:sp>
        <p:nvSpPr>
          <p:cNvPr id="15" name="텍스트 상자 103"/>
          <p:cNvSpPr txBox="1">
            <a:spLocks/>
          </p:cNvSpPr>
          <p:nvPr/>
        </p:nvSpPr>
        <p:spPr>
          <a:xfrm>
            <a:off x="6381115" y="1484630"/>
            <a:ext cx="1159553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HTML 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04"/>
          <p:cNvSpPr txBox="1">
            <a:spLocks/>
          </p:cNvSpPr>
          <p:nvPr/>
        </p:nvSpPr>
        <p:spPr>
          <a:xfrm>
            <a:off x="6381750" y="3540760"/>
            <a:ext cx="181800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[ Java </a:t>
            </a:r>
            <a:r>
              <a:rPr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Script ]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2470785"/>
            <a:ext cx="2647950" cy="2819400"/>
          </a:xfrm>
          <a:prstGeom prst="rect">
            <a:avLst/>
          </a:prstGeom>
        </p:spPr>
      </p:pic>
      <p:sp>
        <p:nvSpPr>
          <p:cNvPr id="12" name="제목 1"/>
          <p:cNvSpPr txBox="1">
            <a:spLocks noGrp="1"/>
          </p:cNvSpPr>
          <p:nvPr>
            <p:ph type="title"/>
          </p:nvPr>
        </p:nvSpPr>
        <p:spPr>
          <a:xfrm>
            <a:off x="588722" y="422275"/>
            <a:ext cx="2393237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4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인터랙션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구상</a:t>
            </a: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869950" y="990600"/>
            <a:ext cx="1863725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944880" y="1572895"/>
            <a:ext cx="6283325" cy="8578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lnSpc>
                <a:spcPct val="114999"/>
              </a:lnSpc>
              <a:buFontTx/>
              <a:buNone/>
            </a:pP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</a:t>
            </a: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56197"/>
            <a:ext cx="4466773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아이콘 상하 반복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움직임</a:t>
            </a:r>
            <a:endParaRPr lang="ko-KR" altLang="en-US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6381115" y="1484630"/>
            <a:ext cx="1309866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[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HTML</a:t>
            </a:r>
            <a:r>
              <a:rPr lang="en-US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6381750" y="2662555"/>
            <a:ext cx="384810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Java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Script</a:t>
            </a:r>
            <a:r>
              <a:rPr lang="en-US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8" name="그림 1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0" y="1937385"/>
            <a:ext cx="4763770" cy="495935"/>
          </a:xfrm>
          <a:prstGeom prst="rect">
            <a:avLst/>
          </a:prstGeom>
          <a:noFill/>
        </p:spPr>
      </p:pic>
      <p:pic>
        <p:nvPicPr>
          <p:cNvPr id="19" name="그림 1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55" y="3255010"/>
            <a:ext cx="3189605" cy="2163445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36" y="2001837"/>
            <a:ext cx="5675832" cy="3152197"/>
          </a:xfrm>
          <a:prstGeom prst="rect">
            <a:avLst/>
          </a:prstGeom>
        </p:spPr>
      </p:pic>
      <p:sp>
        <p:nvSpPr>
          <p:cNvPr id="12" name="제목 1"/>
          <p:cNvSpPr txBox="1">
            <a:spLocks noGrp="1"/>
          </p:cNvSpPr>
          <p:nvPr>
            <p:ph type="title"/>
          </p:nvPr>
        </p:nvSpPr>
        <p:spPr>
          <a:xfrm>
            <a:off x="588722" y="422275"/>
            <a:ext cx="2393237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4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인터랙션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구상</a:t>
            </a: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869950" y="990600"/>
            <a:ext cx="1863725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18619"/>
            <a:ext cx="4022090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Hover</a:t>
            </a: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6381115" y="1484630"/>
            <a:ext cx="100901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CSS 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10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80" y="2051685"/>
            <a:ext cx="2248535" cy="4020185"/>
          </a:xfrm>
          <a:prstGeom prst="rect">
            <a:avLst/>
          </a:prstGeom>
          <a:noFill/>
        </p:spPr>
      </p:pic>
      <p:pic>
        <p:nvPicPr>
          <p:cNvPr id="21" name="그림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70" y="930275"/>
            <a:ext cx="2267585" cy="5544185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173153"/>
            <a:ext cx="3238500" cy="3238500"/>
          </a:xfrm>
          <a:prstGeom prst="rect">
            <a:avLst/>
          </a:prstGeom>
        </p:spPr>
      </p:pic>
      <p:sp>
        <p:nvSpPr>
          <p:cNvPr id="12" name="제목 1"/>
          <p:cNvSpPr txBox="1">
            <a:spLocks noGrp="1"/>
          </p:cNvSpPr>
          <p:nvPr>
            <p:ph type="title"/>
          </p:nvPr>
        </p:nvSpPr>
        <p:spPr>
          <a:xfrm>
            <a:off x="588722" y="422275"/>
            <a:ext cx="2393237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4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인터랙션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구상</a:t>
            </a: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869950" y="990600"/>
            <a:ext cx="1863725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18619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결제 페이지 </a:t>
            </a: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- 유효성 검사 </a:t>
            </a: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5592445" y="1473835"/>
            <a:ext cx="11716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HTML 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8659495" y="1474470"/>
            <a:ext cx="181800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[ Java </a:t>
            </a:r>
            <a:r>
              <a:rPr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Script ]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1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2232025"/>
            <a:ext cx="4384675" cy="3370580"/>
          </a:xfrm>
          <a:prstGeom prst="rect">
            <a:avLst/>
          </a:prstGeom>
          <a:noFill/>
        </p:spPr>
      </p:pic>
      <p:pic>
        <p:nvPicPr>
          <p:cNvPr id="21" name="그림 1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05" y="1875790"/>
            <a:ext cx="2952750" cy="3971925"/>
          </a:xfrm>
          <a:prstGeom prst="rect">
            <a:avLst/>
          </a:prstGeom>
          <a:noFill/>
        </p:spPr>
      </p:pic>
      <p:pic>
        <p:nvPicPr>
          <p:cNvPr id="22" name="그림 1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90" y="1875155"/>
            <a:ext cx="3531870" cy="2750185"/>
          </a:xfrm>
          <a:prstGeom prst="rect">
            <a:avLst/>
          </a:prstGeom>
          <a:noFill/>
        </p:spPr>
      </p:pic>
      <p:sp>
        <p:nvSpPr>
          <p:cNvPr id="23" name="도형 119"/>
          <p:cNvSpPr>
            <a:spLocks/>
          </p:cNvSpPr>
          <p:nvPr/>
        </p:nvSpPr>
        <p:spPr>
          <a:xfrm>
            <a:off x="1574165" y="3992880"/>
            <a:ext cx="244475" cy="41338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도형 123"/>
          <p:cNvSpPr>
            <a:spLocks/>
          </p:cNvSpPr>
          <p:nvPr/>
        </p:nvSpPr>
        <p:spPr>
          <a:xfrm>
            <a:off x="1919605" y="2310765"/>
            <a:ext cx="2388870" cy="73850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도형 124"/>
          <p:cNvSpPr>
            <a:spLocks/>
          </p:cNvSpPr>
          <p:nvPr/>
        </p:nvSpPr>
        <p:spPr>
          <a:xfrm>
            <a:off x="3229610" y="4199255"/>
            <a:ext cx="244475" cy="24447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6" name="도형 133"/>
          <p:cNvCxnSpPr>
            <a:stCxn id="25" idx="0"/>
          </p:cNvCxnSpPr>
          <p:nvPr/>
        </p:nvCxnSpPr>
        <p:spPr>
          <a:xfrm flipH="1" flipV="1">
            <a:off x="3048000" y="3056255"/>
            <a:ext cx="304165" cy="1143635"/>
          </a:xfrm>
          <a:prstGeom prst="straightConnector1">
            <a:avLst/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136"/>
          <p:cNvCxnSpPr>
            <a:stCxn id="23" idx="3"/>
            <a:endCxn id="25" idx="1"/>
          </p:cNvCxnSpPr>
          <p:nvPr/>
        </p:nvCxnSpPr>
        <p:spPr>
          <a:xfrm>
            <a:off x="1818005" y="4199255"/>
            <a:ext cx="1412240" cy="122555"/>
          </a:xfrm>
          <a:prstGeom prst="straightConnector1">
            <a:avLst/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 noGrp="1"/>
          </p:cNvSpPr>
          <p:nvPr>
            <p:ph type="title"/>
          </p:nvPr>
        </p:nvSpPr>
        <p:spPr>
          <a:xfrm>
            <a:off x="588722" y="422275"/>
            <a:ext cx="2393237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4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인터랙션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구상</a:t>
            </a: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869950" y="990600"/>
            <a:ext cx="1863725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138"/>
          <p:cNvSpPr txBox="1">
            <a:spLocks/>
          </p:cNvSpPr>
          <p:nvPr/>
        </p:nvSpPr>
        <p:spPr>
          <a:xfrm>
            <a:off x="864870" y="1206500"/>
            <a:ext cx="35801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1) 회원 (marine_friends)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3" name="표 139"/>
          <p:cNvGraphicFramePr>
            <a:graphicFrameLocks noGrp="1"/>
          </p:cNvGraphicFramePr>
          <p:nvPr/>
        </p:nvGraphicFramePr>
        <p:xfrm>
          <a:off x="868680" y="1754505"/>
          <a:ext cx="3502660" cy="3178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5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컬럼명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종류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기본값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idx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int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u_id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varchar(20)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u_name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varchar(20)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pwd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varchar(30)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mobile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varchar(11)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emailAll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varchar(50)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ps_code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char(5)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addr1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char(30)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addr2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char(50)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nick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char(20)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reg_date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datetime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4" name="텍스트 상자 141"/>
          <p:cNvSpPr txBox="1">
            <a:spLocks/>
          </p:cNvSpPr>
          <p:nvPr/>
        </p:nvSpPr>
        <p:spPr>
          <a:xfrm>
            <a:off x="4913630" y="1206500"/>
            <a:ext cx="35801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2) 공지사항 (aqua_notice)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5" name="내용 개체 틀 142"/>
          <p:cNvGraphicFramePr>
            <a:graphicFrameLocks noGrp="1"/>
          </p:cNvGraphicFramePr>
          <p:nvPr/>
        </p:nvGraphicFramePr>
        <p:xfrm>
          <a:off x="4912995" y="1726565"/>
          <a:ext cx="3467100" cy="3576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컬럼명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종류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Null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기본값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idx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n_head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varchar(20)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n_title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varchar(100)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n_contents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text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u_id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varchar(20)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writer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varchar(20)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n_date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datetime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NULL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m_date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datetime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NULL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views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0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likes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0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6" name="텍스트 상자 143"/>
          <p:cNvSpPr txBox="1">
            <a:spLocks/>
          </p:cNvSpPr>
          <p:nvPr/>
        </p:nvSpPr>
        <p:spPr>
          <a:xfrm>
            <a:off x="841375" y="4953635"/>
            <a:ext cx="4389755" cy="7846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▷ </a:t>
            </a:r>
            <a:r>
              <a:rPr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테이</a:t>
            </a: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블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공통사항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Idx에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auto_incrment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primary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key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적용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44"/>
          <p:cNvSpPr txBox="1">
            <a:spLocks/>
          </p:cNvSpPr>
          <p:nvPr/>
        </p:nvSpPr>
        <p:spPr>
          <a:xfrm>
            <a:off x="8613140" y="1207135"/>
            <a:ext cx="35801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3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) 좋아요 (likes)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46"/>
          <p:cNvGraphicFramePr>
            <a:graphicFrameLocks noGrp="1"/>
          </p:cNvGraphicFramePr>
          <p:nvPr/>
        </p:nvGraphicFramePr>
        <p:xfrm>
          <a:off x="8701405" y="1718945"/>
          <a:ext cx="3108960" cy="3004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컬럼명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종류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기본값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idx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int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board_code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varchar(50)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u_id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varchar(20)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like_state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char</a:t>
                      </a: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(1)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0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date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datetime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memo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varchar(50)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도형 147"/>
          <p:cNvSpPr>
            <a:spLocks/>
          </p:cNvSpPr>
          <p:nvPr/>
        </p:nvSpPr>
        <p:spPr>
          <a:xfrm>
            <a:off x="4873625" y="4271010"/>
            <a:ext cx="3556635" cy="42100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151"/>
          <p:cNvSpPr>
            <a:spLocks/>
          </p:cNvSpPr>
          <p:nvPr/>
        </p:nvSpPr>
        <p:spPr>
          <a:xfrm>
            <a:off x="8565515" y="3429635"/>
            <a:ext cx="3381375" cy="47688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152"/>
          <p:cNvSpPr>
            <a:spLocks/>
          </p:cNvSpPr>
          <p:nvPr/>
        </p:nvSpPr>
        <p:spPr>
          <a:xfrm>
            <a:off x="8565515" y="3930015"/>
            <a:ext cx="3381375" cy="84137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2" name="도형 154"/>
          <p:cNvCxnSpPr/>
          <p:nvPr/>
        </p:nvCxnSpPr>
        <p:spPr>
          <a:xfrm>
            <a:off x="5651500" y="2230755"/>
            <a:ext cx="3024505" cy="564515"/>
          </a:xfrm>
          <a:prstGeom prst="straightConnector1">
            <a:avLst/>
          </a:prstGeom>
          <a:ln w="3810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 noGrp="1"/>
          </p:cNvSpPr>
          <p:nvPr>
            <p:ph type="title"/>
          </p:nvPr>
        </p:nvSpPr>
        <p:spPr>
          <a:xfrm>
            <a:off x="739035" y="422275"/>
            <a:ext cx="2122909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5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테이블 설계서</a:t>
            </a:r>
          </a:p>
        </p:txBody>
      </p:sp>
      <p:sp>
        <p:nvSpPr>
          <p:cNvPr id="24" name="Rect 0"/>
          <p:cNvSpPr>
            <a:spLocks/>
          </p:cNvSpPr>
          <p:nvPr/>
        </p:nvSpPr>
        <p:spPr>
          <a:xfrm>
            <a:off x="869950" y="990600"/>
            <a:ext cx="1850948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39035" y="422275"/>
            <a:ext cx="2122909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5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테이블 설계서</a:t>
            </a: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0600"/>
            <a:ext cx="1850948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920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864870" y="1206500"/>
            <a:ext cx="358076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3)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프로그램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toCart</a:t>
            </a:r>
            <a:r>
              <a:rPr lang="en-US"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pro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8266479" y="1210910"/>
            <a:ext cx="35807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5) </a:t>
            </a:r>
            <a:r>
              <a:rPr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할인</a:t>
            </a:r>
            <a:r>
              <a:rPr 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종류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dis_list</a:t>
            </a:r>
            <a:r>
              <a:rPr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8358306" y="3667017"/>
            <a:ext cx="35807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r>
              <a:rPr 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프로그램 리스트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503492"/>
              </p:ext>
            </p:extLst>
          </p:nvPr>
        </p:nvGraphicFramePr>
        <p:xfrm>
          <a:off x="915670" y="1718310"/>
          <a:ext cx="3808094" cy="4227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2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컬럼명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종류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Null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dirty="0">
                          <a:solidFill>
                            <a:srgbClr val="FFFFFF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기본값</a:t>
                      </a:r>
                      <a:endParaRPr lang="ko-KR" altLang="en-US" sz="1200" b="1" i="0" kern="1200" dirty="0">
                        <a:solidFill>
                          <a:srgbClr val="FFFFFF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1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idx</a:t>
                      </a:r>
                      <a:endParaRPr lang="ko-KR" altLang="en-US" sz="1200" b="1" i="1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u_id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varchar(20)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p_id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varchar(50)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p_name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varchar(100)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dirty="0" smtClean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Booking</a:t>
                      </a:r>
                    </a:p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dirty="0" smtClean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_</a:t>
                      </a:r>
                      <a:r>
                        <a:rPr lang="en-US" sz="1200" b="1" i="0" kern="1200" dirty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date</a:t>
                      </a:r>
                      <a:endParaRPr lang="ko-KR" altLang="en-US" sz="12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price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qty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picture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varchar(100)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예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NULL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dirty="0" smtClean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Bought</a:t>
                      </a:r>
                    </a:p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dirty="0" smtClean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_</a:t>
                      </a:r>
                      <a:r>
                        <a:rPr lang="en-US" sz="1200" b="1" i="0" kern="1200" dirty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date</a:t>
                      </a:r>
                      <a:endParaRPr lang="ko-KR" altLang="en-US" sz="12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예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NULL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order_idx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varchar(100)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9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067068"/>
              </p:ext>
            </p:extLst>
          </p:nvPr>
        </p:nvGraphicFramePr>
        <p:xfrm>
          <a:off x="8383358" y="1715022"/>
          <a:ext cx="3345180" cy="18924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6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652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dirty="0" err="1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컬럼명</a:t>
                      </a:r>
                      <a:endParaRPr lang="ko-KR" altLang="en-US" sz="1200" b="1" i="0" kern="1200" dirty="0">
                        <a:solidFill>
                          <a:srgbClr val="FFFFFF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종류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dirty="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기본값</a:t>
                      </a:r>
                      <a:endParaRPr lang="ko-KR" altLang="en-US" sz="1200" b="1" i="0" kern="1200" dirty="0">
                        <a:solidFill>
                          <a:srgbClr val="FFFFFF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206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idx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dirty="0" err="1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int</a:t>
                      </a:r>
                      <a:endParaRPr lang="ko-KR" altLang="en-US" sz="1200" b="0" i="0" kern="1200" dirty="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206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dis_name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varchar(100)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206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dis_id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varchar(50)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206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dis_rate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dirty="0" err="1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int</a:t>
                      </a:r>
                      <a:endParaRPr lang="ko-KR" altLang="en-US" sz="1200" b="0" i="0" kern="1200" dirty="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73570"/>
              </p:ext>
            </p:extLst>
          </p:nvPr>
        </p:nvGraphicFramePr>
        <p:xfrm>
          <a:off x="4897955" y="1718304"/>
          <a:ext cx="3331648" cy="422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2912">
                  <a:extLst>
                    <a:ext uri="{9D8B030D-6E8A-4147-A177-3AD203B41FA5}">
                      <a16:colId xmlns:a16="http://schemas.microsoft.com/office/drawing/2014/main" val="4054623867"/>
                    </a:ext>
                  </a:extLst>
                </a:gridCol>
                <a:gridCol w="832912">
                  <a:extLst>
                    <a:ext uri="{9D8B030D-6E8A-4147-A177-3AD203B41FA5}">
                      <a16:colId xmlns:a16="http://schemas.microsoft.com/office/drawing/2014/main" val="3685524702"/>
                    </a:ext>
                  </a:extLst>
                </a:gridCol>
                <a:gridCol w="832912">
                  <a:extLst>
                    <a:ext uri="{9D8B030D-6E8A-4147-A177-3AD203B41FA5}">
                      <a16:colId xmlns:a16="http://schemas.microsoft.com/office/drawing/2014/main" val="4042342374"/>
                    </a:ext>
                  </a:extLst>
                </a:gridCol>
                <a:gridCol w="832912">
                  <a:extLst>
                    <a:ext uri="{9D8B030D-6E8A-4147-A177-3AD203B41FA5}">
                      <a16:colId xmlns:a16="http://schemas.microsoft.com/office/drawing/2014/main" val="1906600171"/>
                    </a:ext>
                  </a:extLst>
                </a:gridCol>
              </a:tblGrid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컬럼명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31354596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28045352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82098739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Booking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_date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16887053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66407754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20387377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qty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57326286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Bought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_</a:t>
                      </a:r>
                      <a:r>
                        <a:rPr lang="en-US" sz="1200" dirty="0">
                          <a:effectLst/>
                        </a:rPr>
                        <a:t>date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07650811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Which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_dis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effectLst/>
                        </a:rPr>
                        <a:t>미적용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70257858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order_idx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varchar(100)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21514263"/>
                  </a:ext>
                </a:extLst>
              </a:tr>
            </a:tbl>
          </a:graphicData>
        </a:graphic>
      </p:graphicFrame>
      <p:sp>
        <p:nvSpPr>
          <p:cNvPr id="13" name="Rect 0"/>
          <p:cNvSpPr txBox="1">
            <a:spLocks/>
          </p:cNvSpPr>
          <p:nvPr/>
        </p:nvSpPr>
        <p:spPr>
          <a:xfrm>
            <a:off x="4798448" y="1173593"/>
            <a:ext cx="358076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티켓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toCart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981382"/>
              </p:ext>
            </p:extLst>
          </p:nvPr>
        </p:nvGraphicFramePr>
        <p:xfrm>
          <a:off x="8426645" y="4071139"/>
          <a:ext cx="3301892" cy="1942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473">
                  <a:extLst>
                    <a:ext uri="{9D8B030D-6E8A-4147-A177-3AD203B41FA5}">
                      <a16:colId xmlns:a16="http://schemas.microsoft.com/office/drawing/2014/main" val="3946530675"/>
                    </a:ext>
                  </a:extLst>
                </a:gridCol>
                <a:gridCol w="825473">
                  <a:extLst>
                    <a:ext uri="{9D8B030D-6E8A-4147-A177-3AD203B41FA5}">
                      <a16:colId xmlns:a16="http://schemas.microsoft.com/office/drawing/2014/main" val="2059389815"/>
                    </a:ext>
                  </a:extLst>
                </a:gridCol>
                <a:gridCol w="825473">
                  <a:extLst>
                    <a:ext uri="{9D8B030D-6E8A-4147-A177-3AD203B41FA5}">
                      <a16:colId xmlns:a16="http://schemas.microsoft.com/office/drawing/2014/main" val="961350062"/>
                    </a:ext>
                  </a:extLst>
                </a:gridCol>
                <a:gridCol w="825473">
                  <a:extLst>
                    <a:ext uri="{9D8B030D-6E8A-4147-A177-3AD203B41FA5}">
                      <a16:colId xmlns:a16="http://schemas.microsoft.com/office/drawing/2014/main" val="3670841358"/>
                    </a:ext>
                  </a:extLst>
                </a:gridCol>
              </a:tblGrid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컬럼명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08310300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01294805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86995562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p_name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39867718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90410131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picture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varchar(100)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2514363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tx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10655300" cy="11430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en-US" altLang="ko-KR" sz="2800" b="1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 </a:t>
            </a:r>
            <a:r>
              <a:rPr lang="ko-KR" altLang="en-US" sz="2800" b="1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목차 </a:t>
            </a:r>
            <a:r>
              <a:rPr lang="en-US" altLang="ko-KR" sz="2800" b="1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458652" y="1600200"/>
            <a:ext cx="3109595" cy="41408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/>
          </a:bodyPr>
          <a:lstStyle/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아이디어</a:t>
            </a:r>
            <a:r>
              <a:rPr lang="en-US" altLang="ko-KR"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구상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페이퍼 </a:t>
            </a:r>
            <a:r>
              <a:rPr lang="ko-KR" altLang="en-US" sz="22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프로토</a:t>
            </a:r>
            <a:r>
              <a:rPr lang="ko-KR" altLang="en-US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타입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마크업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인터랙션</a:t>
            </a:r>
            <a:r>
              <a:rPr lang="ko-KR" altLang="en-US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구상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테이블 설계서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ERD</a:t>
            </a: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프로그래밍 동작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endParaRPr lang="ko-KR" altLang="en-US" sz="22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rtl="0" latinLnBrk="0">
              <a:lnSpc>
                <a:spcPct val="150000"/>
              </a:lnSpc>
              <a:buFont typeface="맑은 고딕"/>
              <a:buChar char="•"/>
            </a:pPr>
            <a:endParaRPr lang="ko-KR" altLang="en-US" sz="22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49300" y="422275"/>
            <a:ext cx="2112645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ERD</a:t>
            </a: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0600"/>
            <a:ext cx="873125" cy="45719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4" descr="C:/Users/khj67/AppData/Roaming/PolarisOffice/ETemp/10500_16642896/image2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523" y="1122218"/>
            <a:ext cx="7872153" cy="4386980"/>
          </a:xfrm>
          <a:prstGeom prst="rect">
            <a:avLst/>
          </a:prstGeom>
          <a:noFill/>
        </p:spPr>
      </p:pic>
      <p:cxnSp>
        <p:nvCxnSpPr>
          <p:cNvPr id="4" name="직선 화살표 연결선 3"/>
          <p:cNvCxnSpPr/>
          <p:nvPr/>
        </p:nvCxnSpPr>
        <p:spPr>
          <a:xfrm flipH="1">
            <a:off x="3449782" y="1866378"/>
            <a:ext cx="1852369" cy="288099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6" idx="0"/>
          </p:cNvCxnSpPr>
          <p:nvPr/>
        </p:nvCxnSpPr>
        <p:spPr>
          <a:xfrm>
            <a:off x="3122168" y="1631489"/>
            <a:ext cx="12754" cy="1775477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103045" y="2004848"/>
            <a:ext cx="954999" cy="2068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7373389" y="1695797"/>
            <a:ext cx="698269" cy="17058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588186" y="2519227"/>
            <a:ext cx="0" cy="79648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094807" y="1223527"/>
            <a:ext cx="2054724" cy="30492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11681" y="4366038"/>
            <a:ext cx="2113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</a:rPr>
              <a:t>공지사항 </a:t>
            </a:r>
            <a:r>
              <a:rPr lang="ko-KR" altLang="en-US" sz="1400" b="1" smtClean="0">
                <a:solidFill>
                  <a:srgbClr val="0070C0"/>
                </a:solidFill>
              </a:rPr>
              <a:t>게시판 테이블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16545" y="3364402"/>
            <a:ext cx="1832985" cy="1995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2288802" y="1510719"/>
            <a:ext cx="1666731" cy="1207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149531" y="3682538"/>
            <a:ext cx="4179822" cy="18001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327787" y="4895161"/>
            <a:ext cx="1907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</a:rPr>
              <a:t>프로그램 구매 테이블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5422879" y="4157229"/>
            <a:ext cx="982230" cy="150313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8071658" y="1223527"/>
            <a:ext cx="1712422" cy="245901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329354" y="3765459"/>
            <a:ext cx="1550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</a:rPr>
              <a:t>티켓 구매 테이블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02151" y="1770611"/>
            <a:ext cx="2071238" cy="2342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580544" y="1207702"/>
            <a:ext cx="1550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</a:rPr>
              <a:t>회원 정보 테이블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76614" y="422275"/>
            <a:ext cx="3282429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7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프로그래밍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동작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1235"/>
            <a:ext cx="2111375" cy="45719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4" y="1059180"/>
            <a:ext cx="5373543" cy="693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▷ 공지사항 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–</a:t>
            </a:r>
            <a:r>
              <a:rPr lang="ko-KR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좋아요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(</a:t>
            </a:r>
            <a:r>
              <a:rPr lang="en-US" altLang="ko-KR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SELECT, 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UPDATE, DELETE)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14" name="그림 7" descr="C:/Users/khj67/AppData/Roaming/PolarisOffice/ETemp/10500_16642896/fImage4154241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55" y="1750060"/>
            <a:ext cx="5058410" cy="3816985"/>
          </a:xfrm>
          <a:prstGeom prst="rect">
            <a:avLst/>
          </a:prstGeom>
          <a:noFill/>
        </p:spPr>
      </p:pic>
      <p:pic>
        <p:nvPicPr>
          <p:cNvPr id="15" name="그림 8" descr="C:/Users/khj67/AppData/Roaming/PolarisOffice/ETemp/10500_16642896/fImage8781414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872615"/>
            <a:ext cx="2686685" cy="810260"/>
          </a:xfrm>
          <a:prstGeom prst="rect">
            <a:avLst/>
          </a:prstGeom>
          <a:noFill/>
        </p:spPr>
      </p:pic>
      <p:pic>
        <p:nvPicPr>
          <p:cNvPr id="16" name="그림 9" descr="C:/Users/khj67/AppData/Roaming/PolarisOffice/ETemp/10500_16642896/fImage8696415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57" y="1884680"/>
            <a:ext cx="2694940" cy="807085"/>
          </a:xfrm>
          <a:prstGeom prst="rect">
            <a:avLst/>
          </a:prstGeom>
          <a:noFill/>
        </p:spPr>
      </p:pic>
      <p:pic>
        <p:nvPicPr>
          <p:cNvPr id="17" name="그림 22" descr="C:/Users/khj67/AppData/Roaming/PolarisOffice/ETemp/10500_16642896/fImage14855449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" y="3256916"/>
            <a:ext cx="2684145" cy="1133906"/>
          </a:xfrm>
          <a:prstGeom prst="rect">
            <a:avLst/>
          </a:prstGeom>
          <a:noFill/>
        </p:spPr>
      </p:pic>
      <p:pic>
        <p:nvPicPr>
          <p:cNvPr id="18" name="그림 23" descr="C:/Users/khj67/AppData/Roaming/PolarisOffice/ETemp/10500_16642896/fImage17008450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99" y="3104516"/>
            <a:ext cx="2677931" cy="1410334"/>
          </a:xfrm>
          <a:prstGeom prst="rect">
            <a:avLst/>
          </a:prstGeom>
          <a:noFill/>
        </p:spPr>
      </p:pic>
      <p:pic>
        <p:nvPicPr>
          <p:cNvPr id="19" name="그림 24" descr="C:/Users/khj67/AppData/Roaming/PolarisOffice/ETemp/10500_16642896/fImage10216451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869180"/>
            <a:ext cx="5895975" cy="685800"/>
          </a:xfrm>
          <a:prstGeom prst="rect">
            <a:avLst/>
          </a:prstGeom>
          <a:noFill/>
        </p:spPr>
      </p:pic>
      <p:sp>
        <p:nvSpPr>
          <p:cNvPr id="3" name="오른쪽 화살표 2"/>
          <p:cNvSpPr/>
          <p:nvPr/>
        </p:nvSpPr>
        <p:spPr>
          <a:xfrm>
            <a:off x="3596584" y="2055851"/>
            <a:ext cx="215265" cy="482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565371" y="3586048"/>
            <a:ext cx="215265" cy="482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flipH="1">
            <a:off x="3430319" y="2055851"/>
            <a:ext cx="262910" cy="49003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1059180"/>
            <a:ext cx="4584065" cy="693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▷ 공지사항 새 글 </a:t>
            </a:r>
            <a:r>
              <a:rPr lang="en-US" altLang="ko-KR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(INSERT, SELECT)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12" name="그림 10" descr="C:/Users/khj67/AppData/Roaming/PolarisOffice/ETemp/10500_16642896/image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8" y="2145030"/>
            <a:ext cx="4758055" cy="636270"/>
          </a:xfrm>
          <a:prstGeom prst="rect">
            <a:avLst/>
          </a:prstGeom>
          <a:noFill/>
        </p:spPr>
      </p:pic>
      <p:pic>
        <p:nvPicPr>
          <p:cNvPr id="13" name="그림 11" descr="C:/Users/khj67/AppData/Roaming/PolarisOffice/ETemp/10500_16642896/image2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0" y="3435985"/>
            <a:ext cx="4758690" cy="635635"/>
          </a:xfrm>
          <a:prstGeom prst="rect">
            <a:avLst/>
          </a:prstGeom>
          <a:noFill/>
        </p:spPr>
      </p:pic>
      <p:pic>
        <p:nvPicPr>
          <p:cNvPr id="14" name="그림 12" descr="C:/Users/khj67/AppData/Roaming/PolarisOffice/ETemp/10500_16642896/image2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" y="5233670"/>
            <a:ext cx="4814570" cy="328295"/>
          </a:xfrm>
          <a:prstGeom prst="rect">
            <a:avLst/>
          </a:prstGeom>
          <a:noFill/>
        </p:spPr>
      </p:pic>
      <p:sp>
        <p:nvSpPr>
          <p:cNvPr id="15" name="텍스트 상자 13"/>
          <p:cNvSpPr txBox="1">
            <a:spLocks/>
          </p:cNvSpPr>
          <p:nvPr/>
        </p:nvSpPr>
        <p:spPr>
          <a:xfrm>
            <a:off x="2133412" y="1731010"/>
            <a:ext cx="2440046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공지사항 새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글 작성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4"/>
          <p:cNvSpPr txBox="1">
            <a:spLocks/>
          </p:cNvSpPr>
          <p:nvPr/>
        </p:nvSpPr>
        <p:spPr>
          <a:xfrm>
            <a:off x="946150" y="4692015"/>
            <a:ext cx="469328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인덱스 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페이지의 공지사항 슬라이드에 반영 </a:t>
            </a:r>
            <a:r>
              <a:rPr 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됨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5" descr="C:/Users/khj67/AppData/Roaming/PolarisOffice/ETemp/10500_16642896/fImage37540430935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45" y="1687830"/>
            <a:ext cx="5093970" cy="4108450"/>
          </a:xfrm>
          <a:prstGeom prst="rect">
            <a:avLst/>
          </a:prstGeom>
          <a:noFill/>
        </p:spPr>
      </p:pic>
      <p:sp>
        <p:nvSpPr>
          <p:cNvPr id="3" name="아래쪽 화살표 2"/>
          <p:cNvSpPr/>
          <p:nvPr/>
        </p:nvSpPr>
        <p:spPr>
          <a:xfrm>
            <a:off x="3003176" y="2895600"/>
            <a:ext cx="700518" cy="3175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3003176" y="4223067"/>
            <a:ext cx="700518" cy="3175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 noGrp="1"/>
          </p:cNvSpPr>
          <p:nvPr>
            <p:ph type="title"/>
          </p:nvPr>
        </p:nvSpPr>
        <p:spPr>
          <a:xfrm>
            <a:off x="776614" y="422275"/>
            <a:ext cx="3282429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7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프로그래밍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동작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869950" y="991235"/>
            <a:ext cx="2111375" cy="45719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1059180"/>
            <a:ext cx="5406794" cy="693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▷ </a:t>
            </a:r>
            <a:r>
              <a:rPr lang="ko-KR" altLang="ko-KR" sz="1800" b="1" cap="all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마이페이지</a:t>
            </a: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- 결제 </a:t>
            </a:r>
            <a:r>
              <a:rPr lang="ko-KR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내역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확인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(insert, SELECT)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16" name="그림 16" descr="C:/Users/khj67/AppData/Roaming/PolarisOffice/ETemp/10500_16642896/fImage56398443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15" y="1716562"/>
            <a:ext cx="3874770" cy="806135"/>
          </a:xfrm>
          <a:prstGeom prst="rect">
            <a:avLst/>
          </a:prstGeom>
          <a:noFill/>
        </p:spPr>
      </p:pic>
      <p:pic>
        <p:nvPicPr>
          <p:cNvPr id="18" name="그림 18" descr="C:/Users/khj67/AppData/Roaming/PolarisOffice/ETemp/10500_16642896/fImage31932445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5164684"/>
            <a:ext cx="3803650" cy="994816"/>
          </a:xfrm>
          <a:prstGeom prst="rect">
            <a:avLst/>
          </a:prstGeom>
          <a:noFill/>
        </p:spPr>
      </p:pic>
      <p:pic>
        <p:nvPicPr>
          <p:cNvPr id="19" name="그림 19" descr="C:/Users/khj67/AppData/Roaming/PolarisOffice/ETemp/10500_16642896/fImage41519446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1716562"/>
            <a:ext cx="3971290" cy="4547235"/>
          </a:xfrm>
          <a:prstGeom prst="rect">
            <a:avLst/>
          </a:prstGeom>
          <a:noFill/>
        </p:spPr>
      </p:pic>
      <p:pic>
        <p:nvPicPr>
          <p:cNvPr id="20" name="그림 20" descr="C:/Users/khj67/AppData/Roaming/PolarisOffice/ETemp/10500_16642896/image3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71" y="2981959"/>
            <a:ext cx="3112058" cy="1722756"/>
          </a:xfrm>
          <a:prstGeom prst="rect">
            <a:avLst/>
          </a:prstGeom>
          <a:noFill/>
        </p:spPr>
      </p:pic>
      <p:sp>
        <p:nvSpPr>
          <p:cNvPr id="3" name="아래쪽 화살표 2"/>
          <p:cNvSpPr/>
          <p:nvPr/>
        </p:nvSpPr>
        <p:spPr>
          <a:xfrm>
            <a:off x="2813050" y="2654300"/>
            <a:ext cx="977900" cy="1905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2813050" y="4839449"/>
            <a:ext cx="977900" cy="1905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 noGrp="1"/>
          </p:cNvSpPr>
          <p:nvPr>
            <p:ph type="title"/>
          </p:nvPr>
        </p:nvSpPr>
        <p:spPr>
          <a:xfrm>
            <a:off x="776614" y="422275"/>
            <a:ext cx="3282429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7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프로그래밍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동작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869950" y="991235"/>
            <a:ext cx="2111375" cy="45719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32155" y="422275"/>
            <a:ext cx="2705735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프로젝트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링크</a:t>
            </a: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1" y="990600"/>
            <a:ext cx="1587500" cy="45719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2041525" y="2308860"/>
            <a:ext cx="8063230" cy="1570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lnSpc>
                <a:spcPct val="150000"/>
              </a:lnSpc>
              <a:buFontTx/>
              <a:buNone/>
            </a:pPr>
            <a:r>
              <a:rPr lang="ko-KR" altLang="en-US" sz="3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프로젝트</a:t>
            </a:r>
            <a:r>
              <a:rPr lang="ko-KR" sz="3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링크</a:t>
            </a:r>
            <a:endParaRPr lang="ko-KR" altLang="en-US" sz="32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lnSpc>
                <a:spcPct val="150000"/>
              </a:lnSpc>
              <a:buFontTx/>
              <a:buNone/>
            </a:pP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ttp://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inbyun7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2.dothome.co.kr/aqua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ko-KR" altLang="en-US" sz="32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b="1" cap="all" dirty="0" err="1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리뉴얼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대상 선택 이유</a:t>
            </a:r>
            <a:endParaRPr lang="ko-KR" altLang="en-US" sz="18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7552" y="1713713"/>
            <a:ext cx="4147767" cy="4485953"/>
            <a:chOff x="1037552" y="1713713"/>
            <a:chExt cx="4147767" cy="448595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552" y="1713713"/>
              <a:ext cx="4147767" cy="39533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913831" y="5861112"/>
              <a:ext cx="2395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롯데월드 </a:t>
              </a:r>
              <a:r>
                <a:rPr lang="ko-KR" altLang="en-US" sz="1600" b="1" dirty="0" err="1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아쿠아리움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]</a:t>
              </a:r>
              <a:endPara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57850" y="2325757"/>
            <a:ext cx="586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새로운 분야의 공부를 시작하며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중간에 흥미를 잃지 않고 꾸준히 해내기 위하여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평소 좋아하던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아쿠아리움을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리뉴얼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대상으로 선택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6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b="1" cap="all" dirty="0" err="1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리뉴얼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대상 선택 이유</a:t>
            </a:r>
            <a:endParaRPr lang="ko-KR" altLang="en-US" sz="18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400" y="1747926"/>
            <a:ext cx="6019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▶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아쿠아리움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홈페이지의 특성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</a:rPr>
              <a:t>커머셜이나 플랫폼 홈페이지처럼 고유의 기능을 제공하지는 않음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</a:rPr>
              <a:t>정보 전달이 주 목적이고 방문 유저들의 목적 또한 정보 획득에 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37552" y="1713713"/>
            <a:ext cx="4147767" cy="4485953"/>
            <a:chOff x="1037552" y="1713713"/>
            <a:chExt cx="4147767" cy="448595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552" y="1713713"/>
              <a:ext cx="4147767" cy="395334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913831" y="5861112"/>
              <a:ext cx="2395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롯데월드 </a:t>
              </a:r>
              <a:r>
                <a:rPr lang="ko-KR" altLang="en-US" sz="1600" b="1" dirty="0" err="1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아쿠아리움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]</a:t>
              </a:r>
              <a:endPara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0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37552" y="1713713"/>
            <a:ext cx="4147767" cy="4485953"/>
            <a:chOff x="1037552" y="1713713"/>
            <a:chExt cx="4147767" cy="448595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552" y="1713713"/>
              <a:ext cx="4147767" cy="39533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913831" y="5861112"/>
              <a:ext cx="2395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롯데월드 </a:t>
              </a:r>
              <a:r>
                <a:rPr lang="ko-KR" altLang="en-US" sz="1600" b="1" dirty="0" err="1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아쿠아리움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]</a:t>
              </a:r>
              <a:endPara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b="1" cap="all" dirty="0" err="1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리뉴얼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대상 </a:t>
            </a:r>
            <a:r>
              <a:rPr lang="en-US" altLang="ko-KR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 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선택 이유</a:t>
            </a:r>
            <a:endParaRPr lang="ko-KR" altLang="en-US" sz="18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3149" y="1733552"/>
            <a:ext cx="56980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▶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리뉴얼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대상 목표 설정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</a:rPr>
              <a:t>접근성 측면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   </a:t>
            </a:r>
            <a:r>
              <a:rPr lang="ko-KR" altLang="en-US" b="1" dirty="0" smtClean="0">
                <a:solidFill>
                  <a:schemeClr val="bg1"/>
                </a:solidFill>
              </a:rPr>
              <a:t>정보 획득의 접근성 개선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     </a:t>
            </a:r>
            <a:r>
              <a:rPr lang="ko-KR" altLang="en-US" b="1" dirty="0" smtClean="0">
                <a:solidFill>
                  <a:schemeClr val="bg1"/>
                </a:solidFill>
              </a:rPr>
              <a:t>귀찮음 </a:t>
            </a:r>
            <a:r>
              <a:rPr lang="en-US" altLang="ko-KR" b="1" dirty="0" smtClean="0">
                <a:solidFill>
                  <a:schemeClr val="bg1"/>
                </a:solidFill>
              </a:rPr>
              <a:t>= </a:t>
            </a:r>
            <a:r>
              <a:rPr lang="ko-KR" altLang="en-US" b="1" dirty="0" smtClean="0">
                <a:solidFill>
                  <a:schemeClr val="bg1"/>
                </a:solidFill>
              </a:rPr>
              <a:t>번거로움 해결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</a:rPr>
              <a:t>디자인 측면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아쿠아리움의</a:t>
            </a:r>
            <a:r>
              <a:rPr lang="ko-KR" altLang="en-US" b="1" dirty="0" smtClean="0">
                <a:solidFill>
                  <a:schemeClr val="bg1"/>
                </a:solidFill>
              </a:rPr>
              <a:t> 역동적인 모습들 표현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04" y="1709715"/>
            <a:ext cx="4145116" cy="3552241"/>
          </a:xfrm>
          <a:prstGeom prst="rect">
            <a:avLst/>
          </a:prstGeom>
        </p:spPr>
      </p:pic>
      <p:sp>
        <p:nvSpPr>
          <p:cNvPr id="14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4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벤치마킹</a:t>
            </a:r>
            <a:endParaRPr lang="ko-KR" altLang="en-US" sz="1800" b="1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36650" y="2114828"/>
            <a:ext cx="555005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▶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벤치마킹 대상 선정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bg1"/>
                </a:solidFill>
              </a:rPr>
              <a:t>[ </a:t>
            </a:r>
            <a:r>
              <a:rPr lang="ko-KR" altLang="en-US" b="1" dirty="0" err="1" smtClean="0">
                <a:solidFill>
                  <a:schemeClr val="bg1"/>
                </a:solidFill>
              </a:rPr>
              <a:t>가이유칸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아쿠아리움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     </a:t>
            </a:r>
            <a:r>
              <a:rPr lang="ko-KR" altLang="en-US" b="1" dirty="0" smtClean="0">
                <a:solidFill>
                  <a:schemeClr val="bg1"/>
                </a:solidFill>
              </a:rPr>
              <a:t>전체적인 레이아웃 참고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bg1"/>
                </a:solidFill>
              </a:rPr>
              <a:t>[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한화아쿠플라넷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], [ </a:t>
            </a:r>
            <a:r>
              <a:rPr lang="ko-KR" altLang="en-US" b="1" dirty="0" smtClean="0">
                <a:solidFill>
                  <a:schemeClr val="bg1"/>
                </a:solidFill>
              </a:rPr>
              <a:t>스타벅스 </a:t>
            </a:r>
            <a:r>
              <a:rPr lang="en-US" altLang="ko-KR" b="1" dirty="0" smtClean="0">
                <a:solidFill>
                  <a:schemeClr val="bg1"/>
                </a:solidFill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      </a:t>
            </a:r>
            <a:r>
              <a:rPr lang="ko-KR" altLang="en-US" b="1" dirty="0" smtClean="0">
                <a:solidFill>
                  <a:schemeClr val="bg1"/>
                </a:solidFill>
              </a:rPr>
              <a:t>동적 움직임 참고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00587" y="1267361"/>
            <a:ext cx="3564193" cy="4932046"/>
            <a:chOff x="2400587" y="1267361"/>
            <a:chExt cx="3564193" cy="49320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587" y="1605915"/>
              <a:ext cx="3564193" cy="155121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566" y="3616455"/>
              <a:ext cx="1587170" cy="258295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3624768"/>
              <a:ext cx="1534466" cy="256277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104624" y="1267361"/>
              <a:ext cx="2114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한화 </a:t>
              </a:r>
              <a:r>
                <a:rPr lang="ko-KR" altLang="en-US" sz="1600" b="1" u="sng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아쿠아플라넷</a:t>
              </a:r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]</a:t>
              </a:r>
              <a:endParaRPr lang="ko-KR" altLang="en-US" sz="1600" b="1" u="sng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4576" y="3271689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u="sng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가이유칸</a:t>
              </a:r>
              <a:r>
                <a:rPr lang="ko-KR" altLang="en-US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]</a:t>
              </a:r>
              <a:endParaRPr lang="ko-KR" altLang="en-US" sz="1600" b="1" u="sng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38258" y="3254812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스타벅스 </a:t>
              </a:r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]</a:t>
              </a:r>
              <a:endParaRPr lang="ko-KR" altLang="en-US" sz="1600" b="1" u="sng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51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5716270" y="1435735"/>
            <a:ext cx="6283325" cy="433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sz="18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주조색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#</a:t>
            </a:r>
            <a:r>
              <a:rPr lang="ko-KR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0d539a</a:t>
            </a: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, 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   </a:t>
            </a:r>
            <a:r>
              <a:rPr lang="ko-KR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#</a:t>
            </a: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333333)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아쿠아리움의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메인 탱크가 위치한 분위기를 표현하기 위하여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약간은 어두운 계열의 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색을 선택</a:t>
            </a: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보조색</a:t>
            </a:r>
            <a:r>
              <a: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(#FFFFFF)</a:t>
            </a: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바탕이나 폰트에 사용하여 깔끔하면서,</a:t>
            </a: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아쿠아리움의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시원한 분위기를 표현하기 위해 사용</a:t>
            </a: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포인트색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800" b="1" i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#4169e1</a:t>
            </a:r>
            <a:r>
              <a:rPr lang="en-US" sz="1800" b="1" i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r</a:t>
            </a:r>
            <a:r>
              <a:rPr sz="1800" b="1" i="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oyalblue</a:t>
            </a:r>
            <a:r>
              <a: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en-US" alt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주로</a:t>
            </a:r>
            <a:r>
              <a:rPr lang="en-US" alt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버튼이나</a:t>
            </a:r>
            <a:r>
              <a:rPr lang="en-US" alt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시선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집중이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요구되는</a:t>
            </a:r>
            <a:r>
              <a:rPr lang="en-US" alt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곳에</a:t>
            </a:r>
            <a:r>
              <a:rPr lang="en-US" alt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사용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ko-KR" sz="1800" b="1" cap="all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Tone &amp; manner - Color</a:t>
            </a:r>
            <a:endParaRPr lang="ko-KR" altLang="en-US" sz="1800" b="1">
              <a:latin typeface="+mj-lt"/>
              <a:ea typeface="+mj-ea"/>
              <a:cs typeface="+mj-cs"/>
            </a:endParaRPr>
          </a:p>
        </p:txBody>
      </p:sp>
      <p:grpSp>
        <p:nvGrpSpPr>
          <p:cNvPr id="17" name="그룹 98"/>
          <p:cNvGrpSpPr/>
          <p:nvPr/>
        </p:nvGrpSpPr>
        <p:grpSpPr>
          <a:xfrm>
            <a:off x="937260" y="1633343"/>
            <a:ext cx="4298315" cy="1205230"/>
            <a:chOff x="937260" y="2603500"/>
            <a:chExt cx="4298315" cy="1205230"/>
          </a:xfrm>
        </p:grpSpPr>
        <p:pic>
          <p:nvPicPr>
            <p:cNvPr id="8" name="그림 9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484120" y="1056640"/>
              <a:ext cx="1205230" cy="4298315"/>
            </a:xfrm>
            <a:prstGeom prst="rect">
              <a:avLst/>
            </a:prstGeom>
            <a:noFill/>
          </p:spPr>
        </p:pic>
        <p:sp>
          <p:nvSpPr>
            <p:cNvPr id="12" name="텍스트 상자 91"/>
            <p:cNvSpPr txBox="1">
              <a:spLocks/>
            </p:cNvSpPr>
            <p:nvPr/>
          </p:nvSpPr>
          <p:spPr>
            <a:xfrm>
              <a:off x="1056005" y="2860040"/>
              <a:ext cx="1198880" cy="6470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hangingPunct="1"/>
              <a:r>
                <a:rPr sz="1800" b="1">
                  <a:latin typeface="맑은 고딕" charset="0"/>
                  <a:ea typeface="맑은 고딕" charset="0"/>
                </a:rPr>
                <a:t>31.9%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hangingPunct="1"/>
              <a:r>
                <a:rPr sz="1800" b="1">
                  <a:latin typeface="맑은 고딕" charset="0"/>
                  <a:ea typeface="맑은 고딕" charset="0"/>
                </a:rPr>
                <a:t>#FFFFFF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92"/>
            <p:cNvSpPr txBox="1">
              <a:spLocks/>
            </p:cNvSpPr>
            <p:nvPr/>
          </p:nvSpPr>
          <p:spPr>
            <a:xfrm>
              <a:off x="2465705" y="2862580"/>
              <a:ext cx="1198880" cy="6470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hangingPunct="1"/>
              <a:r>
                <a:rPr lang="ko-KR" altLang="ko-KR" sz="1800" b="1" cap="all" dirty="0">
                  <a:solidFill>
                    <a:schemeClr val="bg1"/>
                  </a:solidFill>
                  <a:latin typeface="맑은 고딕" charset="0"/>
                  <a:ea typeface="맑은 고딕" charset="0"/>
                  <a:cs typeface="+mj-cs"/>
                </a:rPr>
                <a:t>30.1%</a:t>
              </a:r>
              <a:endParaRPr lang="ko-KR" altLang="en-US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endParaRPr>
            </a:p>
            <a:p>
              <a:pPr marL="0" indent="0" algn="ctr" hangingPunct="1"/>
              <a:r>
                <a:rPr lang="ko-KR" altLang="ko-KR" sz="1800" b="1" cap="all" dirty="0">
                  <a:solidFill>
                    <a:schemeClr val="bg1"/>
                  </a:solidFill>
                  <a:latin typeface="맑은 고딕" charset="0"/>
                  <a:ea typeface="맑은 고딕" charset="0"/>
                  <a:cs typeface="+mj-cs"/>
                </a:rPr>
                <a:t>#0d539a</a:t>
              </a:r>
              <a:endParaRPr lang="ko-KR" altLang="en-US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endParaRPr>
            </a:p>
          </p:txBody>
        </p:sp>
        <p:sp>
          <p:nvSpPr>
            <p:cNvPr id="14" name="텍스트 상자 94"/>
            <p:cNvSpPr txBox="1">
              <a:spLocks/>
            </p:cNvSpPr>
            <p:nvPr/>
          </p:nvSpPr>
          <p:spPr>
            <a:xfrm>
              <a:off x="3759200" y="2862580"/>
              <a:ext cx="1198880" cy="6470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hangingPunct="1"/>
              <a:r>
                <a:rPr sz="1800" b="1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2</a:t>
              </a:r>
              <a:r>
                <a:rPr lang="ko-KR" altLang="ko-KR" sz="1800" b="1" cap="all" dirty="0">
                  <a:solidFill>
                    <a:schemeClr val="bg1"/>
                  </a:solidFill>
                  <a:latin typeface="맑은 고딕" charset="0"/>
                  <a:ea typeface="맑은 고딕" charset="0"/>
                  <a:cs typeface="+mj-cs"/>
                </a:rPr>
                <a:t>7.1%</a:t>
              </a:r>
              <a:endParaRPr lang="ko-KR" altLang="en-US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endParaRPr>
            </a:p>
            <a:p>
              <a:pPr marL="0" indent="0" algn="ctr" hangingPunct="1"/>
              <a:r>
                <a:rPr lang="ko-KR" altLang="ko-KR" sz="1800" b="1" cap="all" dirty="0">
                  <a:solidFill>
                    <a:schemeClr val="bg1"/>
                  </a:solidFill>
                  <a:latin typeface="맑은 고딕" charset="0"/>
                  <a:ea typeface="맑은 고딕" charset="0"/>
                  <a:cs typeface="+mj-cs"/>
                </a:rPr>
                <a:t>#333333</a:t>
              </a:r>
              <a:endParaRPr lang="ko-KR" altLang="en-US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060" y="1503710"/>
            <a:ext cx="245325" cy="2717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571" y="1492559"/>
            <a:ext cx="257476" cy="2717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385" y="4316128"/>
            <a:ext cx="237961" cy="2453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87" y="3284035"/>
            <a:ext cx="3626789" cy="2040673"/>
          </a:xfrm>
          <a:prstGeom prst="rect">
            <a:avLst/>
          </a:prstGeom>
        </p:spPr>
      </p:pic>
      <p:sp>
        <p:nvSpPr>
          <p:cNvPr id="16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  <a:endParaRPr lang="ko-KR" altLang="en-US" sz="2000" b="1" dirty="0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5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920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ko-KR" sz="1800" b="1" cap="all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Tone &amp; manner - font</a:t>
            </a:r>
            <a:endParaRPr lang="ko-KR" altLang="en-US" sz="1800" b="1" cap="all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13" name="그림 29" descr="C:/Users/khj67/AppData/Roaming/PolarisOffice/ETemp/10500_16642896/image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9" y="3819090"/>
            <a:ext cx="5220970" cy="54356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540501" y="1829741"/>
            <a:ext cx="4858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폰트의 종류를 최소화 하기 위해 본문부터 타이틀 까지 범용적으로 쓰일 수 있는 폰트를 고려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스포카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한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산스는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기본적인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굵기감이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있으며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문자의 곡선과 콤마다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따옴표등의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점은 각진 모습으로 디자인 되어 부드러움과 깔끔함을 표현하고자 함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19" y="4354503"/>
            <a:ext cx="5220970" cy="10560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19" y="1829742"/>
            <a:ext cx="5220970" cy="2003222"/>
          </a:xfrm>
          <a:prstGeom prst="rect">
            <a:avLst/>
          </a:prstGeom>
        </p:spPr>
      </p:pic>
      <p:sp>
        <p:nvSpPr>
          <p:cNvPr id="12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접근성 개선 예시</a:t>
            </a:r>
            <a:endParaRPr lang="ko-KR" altLang="en-US" sz="1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60" y="1755856"/>
            <a:ext cx="5191903" cy="4197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9180" y="4015740"/>
            <a:ext cx="3261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홈페이지 상단 인포메이션에서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Navigation bar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 거쳐 가지 않아도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유저들이 가장 원하는 정보에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바로 접근 가능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87980" y="4358640"/>
            <a:ext cx="5372100" cy="1440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8" idx="3"/>
          </p:cNvCxnSpPr>
          <p:nvPr/>
        </p:nvCxnSpPr>
        <p:spPr>
          <a:xfrm>
            <a:off x="8260080" y="5078730"/>
            <a:ext cx="350520" cy="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604760" y="1684020"/>
            <a:ext cx="472440" cy="388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81960" y="1676400"/>
            <a:ext cx="576580" cy="388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14" idx="0"/>
            <a:endCxn id="15" idx="0"/>
          </p:cNvCxnSpPr>
          <p:nvPr/>
        </p:nvCxnSpPr>
        <p:spPr>
          <a:xfrm rot="16200000" flipV="1">
            <a:off x="5551805" y="-605155"/>
            <a:ext cx="7620" cy="4570730"/>
          </a:xfrm>
          <a:prstGeom prst="bentConnector3">
            <a:avLst>
              <a:gd name="adj1" fmla="val 310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524500" y="1242060"/>
            <a:ext cx="0" cy="198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25240" y="572135"/>
            <a:ext cx="4099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Sticky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 사용하여 탑 메뉴 파트가 사라져도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탑 메뉴를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사용 할 수 있도록 코딩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0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wave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wave" id="{A7CDF0F4-11CC-4A1C-8B30-8BD967C97681}" vid="{85994F8D-FA56-437E-89E4-E01E3B4902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6D5668-1971-40BB-BC7C-94C9B101AAB7}">
  <ds:schemaRefs>
    <ds:schemaRef ds:uri="16c05727-aa75-4e4a-9b5f-8a80a1165891"/>
    <ds:schemaRef ds:uri="http://purl.org/dc/terms/"/>
    <ds:schemaRef ds:uri="71af3243-3dd4-4a8d-8c0d-dd76da1f02a5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18</Pages>
  <Words>786</Words>
  <Characters>0</Characters>
  <Application>Microsoft Office PowerPoint</Application>
  <DocSecurity>0</DocSecurity>
  <PresentationFormat>와이드스크린</PresentationFormat>
  <Lines>0</Lines>
  <Paragraphs>380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Spoqa Han Sans Neo Medium</vt:lpstr>
      <vt:lpstr>굴림</vt:lpstr>
      <vt:lpstr>맑은 고딕</vt:lpstr>
      <vt:lpstr>Arial</vt:lpstr>
      <vt:lpstr>Calibri</vt:lpstr>
      <vt:lpstr>Calibri Light</vt:lpstr>
      <vt:lpstr>Times New Roman</vt:lpstr>
      <vt:lpstr>Wingdings</vt:lpstr>
      <vt:lpstr>theme wave</vt:lpstr>
      <vt:lpstr>PowerPoint 프레젠테이션</vt:lpstr>
      <vt:lpstr> - 목차 -</vt:lpstr>
      <vt:lpstr>1. 아이디어 구상</vt:lpstr>
      <vt:lpstr>1. 아이디어 구상</vt:lpstr>
      <vt:lpstr>1. 아이디어 구상</vt:lpstr>
      <vt:lpstr>1. 아이디어 구상</vt:lpstr>
      <vt:lpstr>1. 아이디어 구상</vt:lpstr>
      <vt:lpstr>1. 아이디어 구상</vt:lpstr>
      <vt:lpstr>1. 아이디어 구상</vt:lpstr>
      <vt:lpstr>2. 페이퍼 프로토타입</vt:lpstr>
      <vt:lpstr>3. 마크업</vt:lpstr>
      <vt:lpstr>3. 마크업</vt:lpstr>
      <vt:lpstr>4. 인터랙션 구상</vt:lpstr>
      <vt:lpstr>4. 인터랙션 구상</vt:lpstr>
      <vt:lpstr>4. 인터랙션 구상</vt:lpstr>
      <vt:lpstr>4. 인터랙션 구상</vt:lpstr>
      <vt:lpstr>4. 인터랙션 구상</vt:lpstr>
      <vt:lpstr>5. 테이블 설계서</vt:lpstr>
      <vt:lpstr>5. 테이블 설계서</vt:lpstr>
      <vt:lpstr>6. ERD</vt:lpstr>
      <vt:lpstr>7. 프로그래밍 동작</vt:lpstr>
      <vt:lpstr>7. 프로그래밍 동작</vt:lpstr>
      <vt:lpstr>7. 프로그래밍 동작</vt:lpstr>
      <vt:lpstr> 프로젝트 링크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3</cp:revision>
  <dcterms:modified xsi:type="dcterms:W3CDTF">2022-11-28T09:05:37Z</dcterms:modified>
  <cp:version>9.104.146.48620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